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5.jpeg" ContentType="image/jpeg"/>
  <Override PartName="/ppt/media/image14.jpeg" ContentType="image/jpeg"/>
  <Override PartName="/ppt/media/image8.png" ContentType="image/png"/>
  <Override PartName="/ppt/media/image13.jpeg" ContentType="image/jpeg"/>
  <Override PartName="/ppt/media/image21.jpeg" ContentType="image/jpeg"/>
  <Override PartName="/ppt/media/image12.jpeg" ContentType="image/jpeg"/>
  <Override PartName="/ppt/media/image20.jpeg" ContentType="image/jpeg"/>
  <Override PartName="/ppt/media/image11.jpeg" ContentType="image/jpeg"/>
  <Override PartName="/ppt/media/image9.png" ContentType="image/png"/>
  <Override PartName="/ppt/media/image5.png" ContentType="image/png"/>
  <Override PartName="/ppt/media/image10.jpeg" ContentType="image/jpeg"/>
  <Override PartName="/ppt/media/image6.png" ContentType="image/png"/>
  <Override PartName="/ppt/media/image2.png" ContentType="image/png"/>
  <Override PartName="/ppt/media/image19.jpeg" ContentType="image/jpeg"/>
  <Override PartName="/ppt/media/image18.jpeg" ContentType="image/jpeg"/>
  <Override PartName="/ppt/media/image7.png" ContentType="image/png"/>
  <Override PartName="/ppt/media/image17.jpeg" ContentType="image/jpeg"/>
  <Override PartName="/ppt/media/image3.png" ContentType="image/png"/>
  <Override PartName="/ppt/media/image16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73140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73140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5370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73140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73140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54560"/>
            <a:ext cx="822960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5370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6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73140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11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73140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61000"/>
            <a:ext cx="7347960" cy="5370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880" y="37317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99440"/>
            <a:ext cx="7347960" cy="1125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880" y="1654560"/>
            <a:ext cx="401580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73176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</p:spPr>
        <p:txBody>
          <a:bodyPr anchor="b" bIns="0" lIns="45720" rIns="45720" tIns="0"/>
          <a:p>
            <a:pPr>
              <a:lnSpc>
                <a:spcPct val="100000"/>
              </a:lnSpc>
            </a:pPr>
            <a:r>
              <a:rPr b="1" lang="ru-RU" sz="4800"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1200">
                <a:solidFill>
                  <a:srgbClr val="bcbcbc"/>
                </a:solidFill>
                <a:latin typeface="Book Antiqua"/>
              </a:rPr>
              <a:t>24.3.14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anchor="b" bIns="45000" lIns="0" rIns="0" tIns="45000"/>
          <a:p>
            <a:pPr algn="r">
              <a:lnSpc>
                <a:spcPct val="100000"/>
              </a:lnSpc>
            </a:pPr>
            <a:fld id="{C1EC9F55-C9C4-4361-BDF6-62438CED1E13}" type="slidenum">
              <a:rPr lang="ru-RU" sz="1200">
                <a:solidFill>
                  <a:srgbClr val="bcbcbc"/>
                </a:solidFill>
                <a:latin typeface="Book Antiqua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latin typeface="Lucida Sans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800">
                <a:solidFill>
                  <a:srgbClr val="ffffff"/>
                </a:solidFill>
                <a:latin typeface="Book Antiqu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"/>
            </a:pPr>
            <a:r>
              <a:rPr lang="ru-RU" sz="2400">
                <a:solidFill>
                  <a:srgbClr val="ffffff"/>
                </a:solidFill>
                <a:latin typeface="Book Antiqu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"/>
              <a:buChar char=""/>
            </a:pPr>
            <a:r>
              <a:rPr lang="ru-RU" sz="2200">
                <a:solidFill>
                  <a:srgbClr val="ffffff"/>
                </a:solidFill>
                <a:latin typeface="Book Antiqu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charset="2" typeface="Wingdings 3"/>
              <a:buChar char="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"/>
            </a:pPr>
            <a:r>
              <a:rPr lang="ru-RU" sz="2000">
                <a:solidFill>
                  <a:srgbClr val="ffffff"/>
                </a:solidFill>
                <a:latin typeface="Book Antiqua"/>
              </a:rPr>
              <a:t>Пятый уровень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ru-RU" sz="1200">
                <a:solidFill>
                  <a:srgbClr val="bcbcbc"/>
                </a:solidFill>
                <a:latin typeface="Book Antiqua"/>
              </a:rPr>
              <a:t>24.3.14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anchor="b" bIns="45000" lIns="0" rIns="0" tIns="45000"/>
          <a:p>
            <a:pPr algn="r">
              <a:lnSpc>
                <a:spcPct val="100000"/>
              </a:lnSpc>
            </a:pPr>
            <a:fld id="{F55D6F3A-CF8D-435F-BEFD-2B177C9FCC7F}" type="slidenum">
              <a:rPr lang="ru-RU" sz="1200">
                <a:solidFill>
                  <a:srgbClr val="bcbcbc"/>
                </a:solidFill>
                <a:latin typeface="Book Antiqua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404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7347960" cy="1001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 sz="1400"/>
              <a:t>&lt;дата/время&gt;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ru-RU" sz="1400"/>
              <a:t>&lt;нижний колонтитул&gt;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12AB0E40-C4A2-4534-9056-C61751BAC593}" type="slidenum">
              <a:rPr lang="ru-RU" sz="1400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57120" y="357120"/>
            <a:ext cx="8229240" cy="1828440"/>
          </a:xfrm>
          <a:prstGeom prst="rect">
            <a:avLst/>
          </a:prstGeom>
        </p:spPr>
        <p:txBody>
          <a:bodyPr anchor="b" bIns="0" lIns="45720" rIns="45720" tIns="0"/>
          <a:p>
            <a:pPr algn="ctr">
              <a:lnSpc>
                <a:spcPct val="100000"/>
              </a:lnSpc>
            </a:pPr>
            <a:r>
              <a:rPr b="1" lang="ru-RU" sz="6000">
                <a:solidFill>
                  <a:srgbClr val="c5000b"/>
                </a:solidFill>
                <a:latin typeface="Lucida Sans"/>
              </a:rPr>
              <a:t>Свойства и виды информации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785880" y="2571840"/>
            <a:ext cx="7572240" cy="1752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Цель. Знакомство с основными свойствами  и видами информации.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4034160" y="5429160"/>
            <a:ext cx="1305720" cy="91332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121" name="Рисунок 5"/>
          <p:cNvPicPr/>
          <p:nvPr/>
        </p:nvPicPr>
        <p:blipFill>
          <a:blip r:embed="rId1"/>
          <a:stretch>
            <a:fillRect/>
          </a:stretch>
        </p:blipFill>
        <p:spPr>
          <a:xfrm>
            <a:off x="4000320" y="4071960"/>
            <a:ext cx="1142640" cy="114264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Поручение выполнять различные действия с информацией техническому устройству. </a:t>
            </a:r>
            <a:r>
              <a:rPr b="1" i="1" lang="ru-RU" sz="4200">
                <a:solidFill>
                  <a:srgbClr val="c5000b"/>
                </a:solidFill>
                <a:latin typeface="Book Antiqua"/>
              </a:rPr>
              <a:t>Ответ 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Фильтрация – отсеивание «лишней» информации.</a:t>
            </a:r>
            <a:r>
              <a:rPr b="1" i="1" lang="ru-RU" sz="42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4200">
                <a:solidFill>
                  <a:srgbClr val="c5000b"/>
                </a:solidFill>
                <a:latin typeface="Book Antiqua"/>
              </a:rPr>
              <a:t>Ответ</a:t>
            </a:r>
            <a:r>
              <a:rPr b="1" i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Прочтение вчерашней газеты.</a:t>
            </a:r>
            <a:r>
              <a:rPr b="1" i="1" lang="ru-RU" sz="4200">
                <a:solidFill>
                  <a:srgbClr val="c5000b"/>
                </a:solidFill>
                <a:latin typeface="Book Antiqua"/>
              </a:rPr>
              <a:t> Ответ</a:t>
            </a:r>
            <a:r>
              <a:rPr b="1" i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Формализация информации – приведение информации из разных источников к одинаковой форме.</a:t>
            </a:r>
            <a:r>
              <a:rPr b="1" i="1" lang="ru-RU" sz="42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4200">
                <a:solidFill>
                  <a:srgbClr val="c5000b"/>
                </a:solidFill>
                <a:latin typeface="Book Antiqua"/>
              </a:rPr>
              <a:t>Ответ 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Просмотр медицинской карты с историей болезни пациента в поликлинике</a:t>
            </a:r>
            <a:r>
              <a:rPr b="1" lang="ru-RU" sz="2800">
                <a:solidFill>
                  <a:srgbClr val="000000"/>
                </a:solidFill>
                <a:latin typeface="Book Antiqua"/>
              </a:rPr>
              <a:t>. </a:t>
            </a:r>
            <a:r>
              <a:rPr b="1" i="1" lang="ru-RU" sz="3800">
                <a:solidFill>
                  <a:srgbClr val="c5000b"/>
                </a:solidFill>
                <a:latin typeface="Book Antiqua"/>
              </a:rPr>
              <a:t>Ответ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Поручение выполнять различные действия с информацией техническому устройству.</a:t>
            </a: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Объективность и субъективность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Фильтрация – отсеивание «лишней» информации.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Достоверность и адекватность.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Прочтение вчерашней газеты.</a:t>
            </a:r>
            <a:r>
              <a:rPr b="1" i="1" lang="ru-RU" sz="42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Актуальность 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5100">
                <a:solidFill>
                  <a:srgbClr val="000000"/>
                </a:solidFill>
                <a:latin typeface="Book Antiqua"/>
              </a:rPr>
              <a:t>Формализация информации – приведение информации из разных источников к одинаковой форме.</a:t>
            </a:r>
            <a:r>
              <a:rPr b="1" i="1" lang="ru-RU" sz="51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5100">
                <a:solidFill>
                  <a:srgbClr val="ffff00"/>
                </a:solidFill>
                <a:latin typeface="Book Antiqua"/>
              </a:rPr>
              <a:t>Доступность.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51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</a:t>
            </a:r>
            <a:r>
              <a:rPr b="1" lang="ru-RU" sz="4100">
                <a:solidFill>
                  <a:srgbClr val="ffff00"/>
                </a:solidFill>
                <a:latin typeface="Lucida Sans"/>
              </a:rPr>
              <a:t> 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143000"/>
            <a:ext cx="82292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Какое свойство усиливают следующие операции с информацией: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Просмотр медицинской карты с историей болезни пациента в поликлинике</a:t>
            </a:r>
            <a:r>
              <a:rPr b="1" lang="ru-RU" sz="2800">
                <a:solidFill>
                  <a:srgbClr val="000000"/>
                </a:solidFill>
                <a:latin typeface="Book Antiqua"/>
              </a:rPr>
              <a:t>. </a:t>
            </a:r>
            <a:r>
              <a:rPr b="1" i="1" lang="ru-RU" sz="4000">
                <a:solidFill>
                  <a:srgbClr val="ffff00"/>
                </a:solidFill>
                <a:latin typeface="Book Antiqua"/>
              </a:rPr>
              <a:t>Полнота 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57160" y="285840"/>
            <a:ext cx="7772040" cy="9140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4100">
                <a:solidFill>
                  <a:srgbClr val="c5000b"/>
                </a:solidFill>
                <a:latin typeface="Lucida Sans"/>
              </a:rPr>
              <a:t>Информация</a:t>
            </a:r>
            <a:endParaRPr/>
          </a:p>
        </p:txBody>
      </p:sp>
      <p:sp>
        <p:nvSpPr>
          <p:cNvPr id="168" name="CustomShape 2"/>
          <p:cNvSpPr/>
          <p:nvPr/>
        </p:nvSpPr>
        <p:spPr>
          <a:xfrm rot="5400000">
            <a:off x="3215520" y="1285560"/>
            <a:ext cx="1356840" cy="64332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69" name="CustomShape 3"/>
          <p:cNvSpPr/>
          <p:nvPr/>
        </p:nvSpPr>
        <p:spPr>
          <a:xfrm>
            <a:off x="927360" y="2440440"/>
            <a:ext cx="3032280" cy="94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Аналоговая – непрерывная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(воспринимаемая человеком</a:t>
            </a:r>
            <a:r>
              <a:rPr b="1" i="1" lang="ru-RU" sz="2800">
                <a:solidFill>
                  <a:srgbClr val="ffffff"/>
                </a:solidFill>
                <a:latin typeface="Book Antiqua"/>
              </a:rPr>
              <a:t>) </a:t>
            </a:r>
            <a:endParaRPr/>
          </a:p>
        </p:txBody>
      </p:sp>
      <p:sp>
        <p:nvSpPr>
          <p:cNvPr id="170" name="CustomShape 4"/>
          <p:cNvSpPr/>
          <p:nvPr/>
        </p:nvSpPr>
        <p:spPr>
          <a:xfrm>
            <a:off x="6007680" y="2500200"/>
            <a:ext cx="1898640" cy="22233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Дискретная –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Book Antiqua"/>
              </a:rPr>
              <a:t>скачкообразная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(воспринимаемая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2800">
                <a:solidFill>
                  <a:srgbClr val="000000"/>
                </a:solidFill>
                <a:latin typeface="Book Antiqua"/>
              </a:rPr>
              <a:t>вычислительной 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техникой)</a:t>
            </a:r>
            <a:endParaRPr/>
          </a:p>
        </p:txBody>
      </p:sp>
      <p:sp>
        <p:nvSpPr>
          <p:cNvPr id="171" name="CustomShape 5"/>
          <p:cNvSpPr/>
          <p:nvPr/>
        </p:nvSpPr>
        <p:spPr>
          <a:xfrm flipH="1" rot="5400000">
            <a:off x="5036400" y="1393200"/>
            <a:ext cx="1356840" cy="42840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graphicFrame>
        <p:nvGraphicFramePr>
          <p:cNvPr id="172" name="Table 6"/>
          <p:cNvGraphicFramePr/>
          <p:nvPr/>
        </p:nvGraphicFramePr>
        <p:xfrm>
          <a:off x="1071360" y="3571920"/>
          <a:ext cx="2689920" cy="1983240"/>
        </p:xfrm>
        <a:graphic>
          <a:graphicData uri="http://schemas.openxmlformats.org/drawingml/2006/table">
            <a:tbl>
              <a:tblPr/>
              <a:tblGrid>
                <a:gridCol w="2690280"/>
              </a:tblGrid>
              <a:tr h="39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ffff00"/>
                          </a:solidFill>
                          <a:latin typeface="Book Antiqua"/>
                        </a:rPr>
                        <a:t>Визуальная 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ffff00"/>
                          </a:solidFill>
                          <a:latin typeface="Book Antiqua"/>
                        </a:rPr>
                        <a:t>Аудиальная 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ffff00"/>
                          </a:solidFill>
                          <a:latin typeface="Book Antiqua"/>
                        </a:rPr>
                        <a:t>Тактильная 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ffff00"/>
                          </a:solidFill>
                          <a:latin typeface="Book Antiqua"/>
                        </a:rPr>
                        <a:t>Обонятельная 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>
                          <a:solidFill>
                            <a:srgbClr val="ffff00"/>
                          </a:solidFill>
                          <a:latin typeface="Book Antiqua"/>
                        </a:rPr>
                        <a:t>Вкусовая 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" id="173" name="Рисунок 10"/>
          <p:cNvPicPr/>
          <p:nvPr/>
        </p:nvPicPr>
        <p:blipFill>
          <a:blip r:embed="rId1"/>
          <a:stretch>
            <a:fillRect/>
          </a:stretch>
        </p:blipFill>
        <p:spPr>
          <a:xfrm>
            <a:off x="6676920" y="357120"/>
            <a:ext cx="2466720" cy="1847520"/>
          </a:xfrm>
          <a:prstGeom prst="rect">
            <a:avLst/>
          </a:prstGeom>
          <a:ln>
            <a:noFill/>
          </a:ln>
        </p:spPr>
      </p:pic>
      <p:pic>
        <p:nvPicPr>
          <p:cNvPr descr="" id="174" name="Рисунок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14200" y="357120"/>
            <a:ext cx="2476080" cy="184752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Вопросы для самопроверки</a:t>
            </a:r>
            <a:r>
              <a:rPr b="1" lang="ru-RU" sz="4100">
                <a:solidFill>
                  <a:srgbClr val="ffff00"/>
                </a:solidFill>
                <a:latin typeface="Lucida Sans"/>
              </a:rPr>
              <a:t> 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0" y="1143000"/>
            <a:ext cx="89294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000000"/>
                </a:solidFill>
                <a:latin typeface="Book Antiqua"/>
              </a:rPr>
              <a:t>Попробуйте выбрать источники аналоговой и цифровой информации :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 </a:t>
            </a:r>
            <a:r>
              <a:rPr b="1" lang="ru-RU" sz="4200">
                <a:solidFill>
                  <a:srgbClr val="000000"/>
                </a:solidFill>
                <a:latin typeface="Book Antiqua"/>
              </a:rPr>
              <a:t>Скрипка. Может создавать звук любой высоты. Переход от тона к тону происходит плавно и непрерывно.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Телевизор. Громкость звука меняется плавно и непрерывно.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Фортепьяно. Нельзя исполнить звуки между нотами «ми» и «фа». Переход от ноты к ноте осуществляется скачком.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Музыкальный проигрыватель компакт-дисков.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Компьютер.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Картина, нарисованная художником с использованием красок.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000000"/>
                </a:solidFill>
                <a:latin typeface="Book Antiqua"/>
              </a:rPr>
              <a:t>Мобильные телефоны</a:t>
            </a:r>
            <a:r>
              <a:rPr b="1" lang="ru-RU" sz="4200">
                <a:solidFill>
                  <a:srgbClr val="ffffff"/>
                </a:solidFill>
                <a:latin typeface="Book Antiqua"/>
              </a:rPr>
              <a:t>.</a:t>
            </a:r>
            <a:endParaRPr/>
          </a:p>
          <a:p>
            <a:pPr algn="r">
              <a:lnSpc>
                <a:spcPct val="170000"/>
              </a:lnSpc>
            </a:pPr>
            <a:r>
              <a:rPr b="1" lang="ru-RU" sz="9000">
                <a:solidFill>
                  <a:srgbClr val="ffffff"/>
                </a:solidFill>
                <a:latin typeface="Book Antiqua"/>
              </a:rPr>
              <a:t>Ответ</a:t>
            </a: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77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429000" y="5329800"/>
            <a:ext cx="2047680" cy="1527840"/>
          </a:xfrm>
          <a:prstGeom prst="rect">
            <a:avLst/>
          </a:prstGeom>
          <a:ln>
            <a:noFill/>
          </a:ln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ffff00"/>
                </a:solidFill>
                <a:latin typeface="Lucida Sans"/>
              </a:rPr>
              <a:t>Вопросы для самопроверки </a:t>
            </a:r>
            <a:endParaRPr/>
          </a:p>
        </p:txBody>
      </p:sp>
      <p:sp>
        <p:nvSpPr>
          <p:cNvPr id="179" name="TextShape 2"/>
          <p:cNvSpPr txBox="1"/>
          <p:nvPr/>
        </p:nvSpPr>
        <p:spPr>
          <a:xfrm>
            <a:off x="0" y="1143000"/>
            <a:ext cx="8929440" cy="571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ru-RU" sz="59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 </a:t>
            </a:r>
            <a:r>
              <a:rPr b="1" lang="ru-RU" sz="4200">
                <a:solidFill>
                  <a:srgbClr val="ffffff"/>
                </a:solidFill>
                <a:latin typeface="Book Antiqua"/>
              </a:rPr>
              <a:t>Скрипка. Может создавать звук любой высоты. Переход от тона к тону происходит плавно и непрерывно. 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Источник аналоговой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Телевизор. Громкость звука меняется плавно и непрерывно. 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Источник аналоговой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Фортепьяно. Нельзя исполнить звуки между нотами «ми» и «фа». Переход от ноты к ноте осуществляется скачком.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Источник цифровой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Музыкальный проигрыватель компакт-дисков.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Источник цифровой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Компьютер.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Источник цифровой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Картина, нарисованная художником с использованием красок.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Источник аналоговой информации</a:t>
            </a:r>
            <a:endParaRPr/>
          </a:p>
          <a:p>
            <a:pPr>
              <a:lnSpc>
                <a:spcPct val="170000"/>
              </a:lnSpc>
              <a:buSzPct val="25000"/>
              <a:buFont typeface="StarSymbol"/>
              <a:buAutoNum type="arabicPeriod"/>
            </a:pPr>
            <a:r>
              <a:rPr b="1" lang="ru-RU" sz="4200">
                <a:solidFill>
                  <a:srgbClr val="ffffff"/>
                </a:solidFill>
                <a:latin typeface="Book Antiqua"/>
              </a:rPr>
              <a:t>Мобильные телефоны.</a:t>
            </a:r>
            <a:r>
              <a:rPr b="1" i="1" lang="ru-RU" sz="4200">
                <a:solidFill>
                  <a:srgbClr val="ffff00"/>
                </a:solidFill>
                <a:latin typeface="Book Antiqua"/>
              </a:rPr>
              <a:t> Источник цифровой информации</a:t>
            </a:r>
            <a:endParaRPr/>
          </a:p>
          <a:p>
            <a:pPr algn="r">
              <a:lnSpc>
                <a:spcPct val="170000"/>
              </a:lnSpc>
            </a:pPr>
            <a:r>
              <a:rPr b="1" lang="ru-RU" sz="90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0" y="285840"/>
            <a:ext cx="8929440" cy="57146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Аналоговую информацию можно превратить в цифровую (для этого достаточно, например, разным цветам присвоить номер или музыку записать нотами) и наоборот.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Так как аналоговую информацию человек воспринимает с помощью своих органов чувств, то одна и та же информация может быть представлена в разных формах.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Например.</a:t>
            </a:r>
            <a:endParaRPr/>
          </a:p>
        </p:txBody>
      </p:sp>
      <p:pic>
        <p:nvPicPr>
          <p:cNvPr descr="" id="181" name="Рисунок 4"/>
          <p:cNvPicPr/>
          <p:nvPr/>
        </p:nvPicPr>
        <p:blipFill>
          <a:blip r:embed="rId1"/>
          <a:stretch>
            <a:fillRect/>
          </a:stretch>
        </p:blipFill>
        <p:spPr>
          <a:xfrm>
            <a:off x="285840" y="4786200"/>
            <a:ext cx="2628720" cy="1742760"/>
          </a:xfrm>
          <a:prstGeom prst="rect">
            <a:avLst/>
          </a:prstGeom>
          <a:ln>
            <a:noFill/>
          </a:ln>
        </p:spPr>
      </p:pic>
      <p:pic>
        <p:nvPicPr>
          <p:cNvPr descr="" id="182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6215040" y="4643280"/>
            <a:ext cx="2466720" cy="185688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6000">
                <a:solidFill>
                  <a:srgbClr val="c5000b"/>
                </a:solidFill>
                <a:latin typeface="Lucida Sans"/>
              </a:rPr>
              <a:t>Информация  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194760" y="13680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Общее и глубокое понятие, которое нельзя объяснить одной фразой, в него вкладывается разный смысл в технике, науке, жизни.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Информация является  частью окружающего нас мира, т. е. его объектом.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И как любой объект информация обладает свойствами, позволяющими отличать ее от других объектов, классифицируется по видам.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857160" y="285840"/>
            <a:ext cx="7772040" cy="9140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4100">
                <a:solidFill>
                  <a:srgbClr val="ffff00"/>
                </a:solidFill>
                <a:latin typeface="Lucida Sans"/>
              </a:rPr>
              <a:t>Некоторое сообщение </a:t>
            </a:r>
            <a:endParaRPr/>
          </a:p>
        </p:txBody>
      </p:sp>
      <p:sp>
        <p:nvSpPr>
          <p:cNvPr id="184" name="CustomShape 2"/>
          <p:cNvSpPr/>
          <p:nvPr/>
        </p:nvSpPr>
        <p:spPr>
          <a:xfrm rot="5400000">
            <a:off x="929160" y="1356840"/>
            <a:ext cx="1356840" cy="643320"/>
          </a:xfrm>
          <a:prstGeom prst="straightConnector1">
            <a:avLst/>
          </a:prstGeom>
          <a:noFill/>
          <a:ln w="3816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85" name="CustomShape 3"/>
          <p:cNvSpPr/>
          <p:nvPr/>
        </p:nvSpPr>
        <p:spPr>
          <a:xfrm>
            <a:off x="360360" y="2428920"/>
            <a:ext cx="1392840" cy="1370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Множество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Символов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r>
              <a:rPr b="1" lang="ru-RU" sz="2800">
                <a:solidFill>
                  <a:srgbClr val="ffffff"/>
                </a:solidFill>
                <a:latin typeface="Book Antiqua"/>
              </a:rPr>
              <a:t>на бумаге</a:t>
            </a:r>
            <a:endParaRPr/>
          </a:p>
        </p:txBody>
      </p:sp>
      <p:sp>
        <p:nvSpPr>
          <p:cNvPr id="186" name="CustomShape 4"/>
          <p:cNvSpPr/>
          <p:nvPr/>
        </p:nvSpPr>
        <p:spPr>
          <a:xfrm>
            <a:off x="7077600" y="2428920"/>
            <a:ext cx="1401840" cy="1370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Жесты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r>
              <a:rPr b="1" lang="ru-RU" sz="2800">
                <a:solidFill>
                  <a:srgbClr val="ffffff"/>
                </a:solidFill>
                <a:latin typeface="Book Antiqua"/>
              </a:rPr>
              <a:t>для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глухонемых</a:t>
            </a:r>
            <a:endParaRPr/>
          </a:p>
        </p:txBody>
      </p:sp>
      <p:sp>
        <p:nvSpPr>
          <p:cNvPr id="187" name="CustomShape 5"/>
          <p:cNvSpPr/>
          <p:nvPr/>
        </p:nvSpPr>
        <p:spPr>
          <a:xfrm flipH="1" rot="5400000">
            <a:off x="6464880" y="1536120"/>
            <a:ext cx="1356840" cy="428400"/>
          </a:xfrm>
          <a:prstGeom prst="straightConnector1">
            <a:avLst/>
          </a:prstGeom>
          <a:noFill/>
          <a:ln w="3816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88" name="CustomShape 6"/>
          <p:cNvSpPr/>
          <p:nvPr/>
        </p:nvSpPr>
        <p:spPr>
          <a:xfrm rot="5400000">
            <a:off x="1179360" y="1892880"/>
            <a:ext cx="3428640" cy="1500480"/>
          </a:xfrm>
          <a:prstGeom prst="straightConnector1">
            <a:avLst/>
          </a:prstGeom>
          <a:noFill/>
          <a:ln w="3816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89" name="CustomShape 7"/>
          <p:cNvSpPr/>
          <p:nvPr/>
        </p:nvSpPr>
        <p:spPr>
          <a:xfrm>
            <a:off x="1315080" y="4429080"/>
            <a:ext cx="1013040" cy="94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Шрифт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Брайля</a:t>
            </a:r>
            <a:endParaRPr/>
          </a:p>
        </p:txBody>
      </p:sp>
      <p:sp>
        <p:nvSpPr>
          <p:cNvPr id="190" name="CustomShape 8"/>
          <p:cNvSpPr/>
          <p:nvPr/>
        </p:nvSpPr>
        <p:spPr>
          <a:xfrm flipH="1" rot="5400000">
            <a:off x="4070160" y="2214720"/>
            <a:ext cx="3428640" cy="999720"/>
          </a:xfrm>
          <a:prstGeom prst="straightConnector1">
            <a:avLst/>
          </a:prstGeom>
          <a:noFill/>
          <a:ln w="38160">
            <a:solidFill>
              <a:srgbClr val="ffff00"/>
            </a:solidFill>
            <a:round/>
            <a:tailEnd len="med" type="arrow" w="med"/>
          </a:ln>
        </p:spPr>
      </p:sp>
      <p:sp>
        <p:nvSpPr>
          <p:cNvPr id="191" name="CustomShape 9"/>
          <p:cNvSpPr/>
          <p:nvPr/>
        </p:nvSpPr>
        <p:spPr>
          <a:xfrm>
            <a:off x="5711400" y="4500720"/>
            <a:ext cx="1400400" cy="94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Звук  на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аудиокасете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57160" y="142920"/>
            <a:ext cx="7772040" cy="5713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000" u="sng">
                <a:solidFill>
                  <a:srgbClr val="ffff00"/>
                </a:solidFill>
                <a:latin typeface="Lucida Sans"/>
              </a:rPr>
              <a:t>Используемые источники</a:t>
            </a:r>
            <a:endParaRPr/>
          </a:p>
        </p:txBody>
      </p:sp>
      <p:sp>
        <p:nvSpPr>
          <p:cNvPr id="193" name="TextShape 2"/>
          <p:cNvSpPr txBox="1"/>
          <p:nvPr/>
        </p:nvSpPr>
        <p:spPr>
          <a:xfrm>
            <a:off x="857160" y="857160"/>
            <a:ext cx="77720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Соколова Щ. Л., Универсальные поурочные разработки по информатике. 10 класс. М.: ВАКО, 2006. – 400 с. – (В помощь школьному учителю).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https://encrypted-tbn3.gstatic.com/images?q=tbn:ANd9GcTbegNNJecNYf88lorAv142MPwwG-hZOepxBJQ6L5qp4P1Rz2Ac5w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data:image/jpeg;base64,/9j/4AAQSkZJRgABAQAAAQABAAD/ 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https://encrypted-tbn1.gstatic.com/images?q=tbn:ANd9GcRZs00HdB2K6UqiYRgIYbX-iaDdyEoHWQSspZPwY5_QLRmb8lr-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https://encrypted-tbn0.gstatic.com/images?q=tbn:ANd9GcR5ONQotDeiExWlikq6EYMIgKixGbhFuQnj0acXT3mZLldnqxas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https://encrypted-tbn0.gstatic.com/images?q=tbn:ANd9GcSzY7-PLUSaCvdz77UAN9RedT0CUaZ4Eid5VuOXF5CDCcBpFAXR-Q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"/>
            </a:pPr>
            <a:r>
              <a:rPr lang="ru-RU" sz="2500">
                <a:solidFill>
                  <a:srgbClr val="ffffff"/>
                </a:solidFill>
                <a:latin typeface="Book Antiqua"/>
              </a:rPr>
              <a:t>https://encrypted-tbn3.gstatic.com/images?q=tbn:ANd9GcS6x0EOED991NqwD0wS9IJR-YMte3ew0LK2D8mvq0glCNyjVyOs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40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57160" y="285840"/>
            <a:ext cx="7772040" cy="9140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4100">
                <a:solidFill>
                  <a:srgbClr val="c5000b"/>
                </a:solidFill>
                <a:latin typeface="Lucida Sans"/>
              </a:rPr>
              <a:t>Наиболее важные свойства информации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 flipV="1" rot="10800000">
            <a:off x="1572120" y="927360"/>
            <a:ext cx="856800" cy="57132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26" name="CustomShape 3"/>
          <p:cNvSpPr/>
          <p:nvPr/>
        </p:nvSpPr>
        <p:spPr>
          <a:xfrm rot="5400000">
            <a:off x="2036520" y="1392480"/>
            <a:ext cx="1571400" cy="135792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27" name="CustomShape 4"/>
          <p:cNvSpPr/>
          <p:nvPr/>
        </p:nvSpPr>
        <p:spPr>
          <a:xfrm flipH="1" rot="5400000">
            <a:off x="6891840" y="964440"/>
            <a:ext cx="785520" cy="71388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28" name="CustomShape 5"/>
          <p:cNvSpPr/>
          <p:nvPr/>
        </p:nvSpPr>
        <p:spPr>
          <a:xfrm>
            <a:off x="1661400" y="4071960"/>
            <a:ext cx="2014560" cy="94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Объективность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 </a:t>
            </a:r>
            <a:r>
              <a:rPr b="1" i="1" lang="ru-RU" sz="2800">
                <a:solidFill>
                  <a:srgbClr val="000000"/>
                </a:solidFill>
                <a:latin typeface="Book Antiqua"/>
              </a:rPr>
              <a:t>и субъективность</a:t>
            </a:r>
            <a:endParaRPr/>
          </a:p>
        </p:txBody>
      </p:sp>
      <p:sp>
        <p:nvSpPr>
          <p:cNvPr id="129" name="CustomShape 6"/>
          <p:cNvSpPr/>
          <p:nvPr/>
        </p:nvSpPr>
        <p:spPr>
          <a:xfrm>
            <a:off x="465840" y="1643040"/>
            <a:ext cx="169452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Актуальность</a:t>
            </a:r>
            <a:r>
              <a:rPr b="1" i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sp>
        <p:nvSpPr>
          <p:cNvPr id="130" name="CustomShape 7"/>
          <p:cNvSpPr/>
          <p:nvPr/>
        </p:nvSpPr>
        <p:spPr>
          <a:xfrm>
            <a:off x="6984720" y="1857240"/>
            <a:ext cx="168984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Адекватность </a:t>
            </a:r>
            <a:endParaRPr/>
          </a:p>
        </p:txBody>
      </p:sp>
      <p:sp>
        <p:nvSpPr>
          <p:cNvPr id="131" name="CustomShape 8"/>
          <p:cNvSpPr/>
          <p:nvPr/>
        </p:nvSpPr>
        <p:spPr>
          <a:xfrm rot="5400000">
            <a:off x="2358000" y="2214360"/>
            <a:ext cx="2714400" cy="85752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32" name="CustomShape 9"/>
          <p:cNvSpPr/>
          <p:nvPr/>
        </p:nvSpPr>
        <p:spPr>
          <a:xfrm flipH="1" rot="5400000">
            <a:off x="5320800" y="1607400"/>
            <a:ext cx="1571400" cy="92844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33" name="CustomShape 10"/>
          <p:cNvSpPr/>
          <p:nvPr/>
        </p:nvSpPr>
        <p:spPr>
          <a:xfrm flipH="1" rot="5400000">
            <a:off x="4034880" y="2322360"/>
            <a:ext cx="2785680" cy="713160"/>
          </a:xfrm>
          <a:prstGeom prst="straightConnector1">
            <a:avLst/>
          </a:prstGeom>
          <a:noFill/>
          <a:ln w="38160">
            <a:solidFill>
              <a:srgbClr val="cc0000"/>
            </a:solidFill>
            <a:round/>
            <a:tailEnd len="med" type="arrow" w="med"/>
          </a:ln>
        </p:spPr>
      </p:sp>
      <p:sp>
        <p:nvSpPr>
          <p:cNvPr id="134" name="CustomShape 11"/>
          <p:cNvSpPr/>
          <p:nvPr/>
        </p:nvSpPr>
        <p:spPr>
          <a:xfrm>
            <a:off x="-642960" y="2928960"/>
            <a:ext cx="500040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Достоверность</a:t>
            </a:r>
            <a:r>
              <a:rPr b="1" i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sp>
        <p:nvSpPr>
          <p:cNvPr id="135" name="CustomShape 12"/>
          <p:cNvSpPr/>
          <p:nvPr/>
        </p:nvSpPr>
        <p:spPr>
          <a:xfrm>
            <a:off x="6512760" y="3000240"/>
            <a:ext cx="158472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Доступность </a:t>
            </a:r>
            <a:endParaRPr/>
          </a:p>
        </p:txBody>
      </p:sp>
      <p:sp>
        <p:nvSpPr>
          <p:cNvPr id="136" name="CustomShape 13"/>
          <p:cNvSpPr/>
          <p:nvPr/>
        </p:nvSpPr>
        <p:spPr>
          <a:xfrm>
            <a:off x="5738400" y="4143240"/>
            <a:ext cx="112608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i="1" lang="ru-RU" sz="2800">
                <a:solidFill>
                  <a:srgbClr val="000000"/>
                </a:solidFill>
                <a:latin typeface="Book Antiqua"/>
              </a:rPr>
              <a:t>Полнота</a:t>
            </a:r>
            <a:r>
              <a:rPr b="1" i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c5000b"/>
                </a:solidFill>
                <a:latin typeface="Lucida Sans"/>
              </a:rPr>
              <a:t>Объективность и субъктивность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Зависимость от человеческого фактора.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Примеры.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Фотоснимок природного объекта более объективен, чем картина, нарисованная человеком.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3200">
                <a:solidFill>
                  <a:srgbClr val="000000"/>
                </a:solidFill>
                <a:latin typeface="Book Antiqua"/>
              </a:rPr>
              <a:t>Игра «Глухой телефон»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39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7215120" y="4714920"/>
            <a:ext cx="1638000" cy="19303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Полнота 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28760" y="11430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Book Antiqua"/>
              </a:rPr>
              <a:t>Качество и достаточность.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Пример.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Рассматривая растение на фотографии, мы получаем меньше информации о нем, чем рассматривая его непосредственно на лугу.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42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143160" y="5029200"/>
            <a:ext cx="2495160" cy="182844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Актуальность 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Степень соответствия текущему моменту времени.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Примеры.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Прогноз погоды на сегодня более актуален, чем на вчера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Предупреждения о различных природных катастрофах.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45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571920" y="5000760"/>
            <a:ext cx="2285640" cy="185688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500040" y="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Достоверность 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28760" y="9288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Зависим</a:t>
            </a:r>
            <a:r>
              <a:rPr b="1" lang="ru-RU" sz="2800">
                <a:solidFill>
                  <a:srgbClr val="000000"/>
                </a:solidFill>
                <a:latin typeface="Book Antiqua"/>
              </a:rPr>
              <a:t>ость от уровня «информационного шума». Чем он выше, тем меньше достоверность.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Примеры.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Если мешать разговору двух людей, достоверность информации уменьшиться.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Просматривая слайд, мы получаем более достоверную информацию, чем с картинки в учебнике.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48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786120" y="4619520"/>
            <a:ext cx="2047680" cy="22381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Доступность 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1411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Мера возможности получить ту или иную информацию.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Пример.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Если у Вас нет компьютера, то информация в книге для Вас более доступная, чем на компакт-диске.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51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214800" y="4929120"/>
            <a:ext cx="2619000" cy="174276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4100">
                <a:solidFill>
                  <a:srgbClr val="c5000b"/>
                </a:solidFill>
                <a:latin typeface="Lucida Sans"/>
              </a:rPr>
              <a:t>Адекватность 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500040" y="121428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Степень соответствия реальному объективному состоянию дела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Примеры.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Чем крупнее масштаб, тем адекватнее географические  карты.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AutoNum type="arabicPeriod"/>
            </a:pPr>
            <a:r>
              <a:rPr b="1" lang="ru-RU" sz="2800">
                <a:solidFill>
                  <a:srgbClr val="000000"/>
                </a:solidFill>
                <a:latin typeface="Book Antiqua"/>
              </a:rPr>
              <a:t>Чем сложнее конструкторы, тем более адекватную модель дома можно построить.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>
                <a:solidFill>
                  <a:srgbClr val="ffffff"/>
                </a:solidFill>
                <a:latin typeface="Book Antiqua"/>
              </a:rPr>
              <a:t> </a:t>
            </a:r>
            <a:endParaRPr/>
          </a:p>
        </p:txBody>
      </p:sp>
      <p:pic>
        <p:nvPicPr>
          <p:cNvPr descr="" id="154" name="Рисунок 3"/>
          <p:cNvPicPr/>
          <p:nvPr/>
        </p:nvPicPr>
        <p:blipFill>
          <a:blip r:embed="rId1"/>
          <a:srcRect b="216216" l="0" r="0" t="0"/>
          <a:stretch>
            <a:fillRect/>
          </a:stretch>
        </p:blipFill>
        <p:spPr>
          <a:xfrm>
            <a:off x="3286080" y="5095800"/>
            <a:ext cx="2590560" cy="16178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